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
  </p:notesMasterIdLst>
  <p:handoutMasterIdLst>
    <p:handoutMasterId r:id="rId12"/>
  </p:handoutMasterIdLst>
  <p:sldIdLst>
    <p:sldId id="256" r:id="rId2"/>
    <p:sldId id="257" r:id="rId3"/>
    <p:sldId id="259" r:id="rId4"/>
    <p:sldId id="258" r:id="rId5"/>
    <p:sldId id="260" r:id="rId6"/>
    <p:sldId id="262" r:id="rId7"/>
    <p:sldId id="263" r:id="rId8"/>
    <p:sldId id="261" r:id="rId9"/>
    <p:sldId id="264" r:id="rId10"/>
  </p:sldIdLst>
  <p:sldSz cx="9144000" cy="6858000" type="screen4x3"/>
  <p:notesSz cx="6669088" cy="9928225"/>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A92C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Tw Cen MT" pitchFamily="34" charset="0"/>
              </a:defRPr>
            </a:lvl1pPr>
          </a:lstStyle>
          <a:p>
            <a:pPr>
              <a:defRPr/>
            </a:pPr>
            <a:endParaRPr lang="es-ES"/>
          </a:p>
        </p:txBody>
      </p:sp>
      <p:sp>
        <p:nvSpPr>
          <p:cNvPr id="28675"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w Cen MT" pitchFamily="34" charset="0"/>
              </a:defRPr>
            </a:lvl1pPr>
          </a:lstStyle>
          <a:p>
            <a:pPr>
              <a:defRPr/>
            </a:pPr>
            <a:fld id="{132D7AEA-BF18-4D9D-B05E-31A517B48CF2}" type="datetimeFigureOut">
              <a:rPr lang="es-ES"/>
              <a:pPr>
                <a:defRPr/>
              </a:pPr>
              <a:t>15/12/2011</a:t>
            </a:fld>
            <a:endParaRPr lang="es-ES" dirty="0"/>
          </a:p>
        </p:txBody>
      </p:sp>
      <p:sp>
        <p:nvSpPr>
          <p:cNvPr id="28676"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Tw Cen MT" pitchFamily="34" charset="0"/>
              </a:defRPr>
            </a:lvl1pPr>
          </a:lstStyle>
          <a:p>
            <a:pPr>
              <a:defRPr/>
            </a:pPr>
            <a:endParaRPr lang="es-ES"/>
          </a:p>
        </p:txBody>
      </p:sp>
      <p:sp>
        <p:nvSpPr>
          <p:cNvPr id="28677" name="Rectangle 5"/>
          <p:cNvSpPr>
            <a:spLocks noGrp="1" noChangeArrowheads="1"/>
          </p:cNvSpPr>
          <p:nvPr>
            <p:ph type="sldNum" sz="quarter" idx="3"/>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w Cen MT" pitchFamily="34" charset="0"/>
              </a:defRPr>
            </a:lvl1pPr>
          </a:lstStyle>
          <a:p>
            <a:pPr>
              <a:defRPr/>
            </a:pPr>
            <a:fld id="{7534EAD9-7355-4FB0-8766-78B986C58118}" type="slidenum">
              <a:rPr lang="es-ES"/>
              <a:pPr>
                <a:defRPr/>
              </a:pPr>
              <a:t>‹Nº›</a:t>
            </a:fld>
            <a:endParaRPr lang="es-E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Tw Cen MT" pitchFamily="34" charset="0"/>
              </a:defRPr>
            </a:lvl1pPr>
          </a:lstStyle>
          <a:p>
            <a:pPr>
              <a:defRPr/>
            </a:pPr>
            <a:endParaRPr lang="es-ES"/>
          </a:p>
        </p:txBody>
      </p:sp>
      <p:sp>
        <p:nvSpPr>
          <p:cNvPr id="27651" name="Rectangle 3"/>
          <p:cNvSpPr>
            <a:spLocks noGrp="1" noChangeArrowheads="1"/>
          </p:cNvSpPr>
          <p:nvPr>
            <p:ph type="dt"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w Cen MT" pitchFamily="34" charset="0"/>
              </a:defRPr>
            </a:lvl1pPr>
          </a:lstStyle>
          <a:p>
            <a:pPr>
              <a:defRPr/>
            </a:pPr>
            <a:fld id="{D93D4703-FEFB-423E-8C7E-F03B77BE9843}" type="datetimeFigureOut">
              <a:rPr lang="es-ES"/>
              <a:pPr>
                <a:defRPr/>
              </a:pPr>
              <a:t>15/12/2011</a:t>
            </a:fld>
            <a:endParaRPr lang="es-ES" dirty="0"/>
          </a:p>
        </p:txBody>
      </p:sp>
      <p:sp>
        <p:nvSpPr>
          <p:cNvPr id="1331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7654"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Tw Cen MT" pitchFamily="34" charset="0"/>
              </a:defRPr>
            </a:lvl1pPr>
          </a:lstStyle>
          <a:p>
            <a:pPr>
              <a:defRPr/>
            </a:pPr>
            <a:endParaRPr lang="es-ES"/>
          </a:p>
        </p:txBody>
      </p:sp>
      <p:sp>
        <p:nvSpPr>
          <p:cNvPr id="27655" name="Rectangle 7"/>
          <p:cNvSpPr>
            <a:spLocks noGrp="1" noChangeArrowheads="1"/>
          </p:cNvSpPr>
          <p:nvPr>
            <p:ph type="sldNum" sz="quarter" idx="5"/>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w Cen MT" pitchFamily="34" charset="0"/>
              </a:defRPr>
            </a:lvl1pPr>
          </a:lstStyle>
          <a:p>
            <a:pPr>
              <a:defRPr/>
            </a:pPr>
            <a:fld id="{E1353A6B-2766-44B6-BA8F-FE38CBF6A522}" type="slidenum">
              <a:rPr lang="es-ES"/>
              <a:pPr>
                <a:defRPr/>
              </a:pPr>
              <a:t>‹Nº›</a:t>
            </a:fld>
            <a:endParaRPr lang="es-E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6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9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0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3A73BC53-CC38-4219-99E2-B06762818C1F}" type="datetimeFigureOut">
              <a:rPr lang="es-ES"/>
              <a:pPr>
                <a:defRPr/>
              </a:pPr>
              <a:t>15/12/2011</a:t>
            </a:fld>
            <a:endParaRPr lang="es-ES" dirty="0"/>
          </a:p>
        </p:txBody>
      </p:sp>
      <p:sp>
        <p:nvSpPr>
          <p:cNvPr id="10" name="16 Marcador de pie de página"/>
          <p:cNvSpPr>
            <a:spLocks noGrp="1"/>
          </p:cNvSpPr>
          <p:nvPr>
            <p:ph type="ftr" sz="quarter" idx="11"/>
          </p:nvPr>
        </p:nvSpPr>
        <p:spPr>
          <a:xfrm>
            <a:off x="2085975" y="236538"/>
            <a:ext cx="5867400" cy="365125"/>
          </a:xfrm>
        </p:spPr>
        <p:txBody>
          <a:bodyPr/>
          <a:lstStyle>
            <a:lvl1pPr algn="r">
              <a:defRPr dirty="0">
                <a:solidFill>
                  <a:schemeClr val="tx2"/>
                </a:solidFill>
              </a:defRPr>
            </a:lvl1pPr>
          </a:lstStyle>
          <a:p>
            <a:pPr>
              <a:defRPr/>
            </a:pPr>
            <a:endParaRPr lang="es-ES"/>
          </a:p>
        </p:txBody>
      </p:sp>
      <p:sp>
        <p:nvSpPr>
          <p:cNvPr id="11"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28A421F0-FA20-4959-8F48-D4E540FE5FC2}"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51720C03-5F4A-4DF4-82F7-B075163AFB33}" type="datetimeFigureOut">
              <a:rPr lang="es-ES"/>
              <a:pPr>
                <a:defRPr/>
              </a:pPr>
              <a:t>15/12/2011</a:t>
            </a:fld>
            <a:endParaRPr lang="es-ES" dirty="0"/>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136AB4D6-F4DA-4A07-BA9A-BD9DF59DF5BE}"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6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D006FFC1-7F4E-4A7B-B960-E4ACC65C6363}" type="datetimeFigureOut">
              <a:rPr lang="es-ES"/>
              <a:pPr>
                <a:defRPr/>
              </a:pPr>
              <a:t>15/12/2011</a:t>
            </a:fld>
            <a:endParaRPr lang="es-ES" dirty="0"/>
          </a:p>
        </p:txBody>
      </p:sp>
      <p:sp>
        <p:nvSpPr>
          <p:cNvPr id="8" name="4 Marcador de pie de página"/>
          <p:cNvSpPr>
            <a:spLocks noGrp="1"/>
          </p:cNvSpPr>
          <p:nvPr>
            <p:ph type="ftr" sz="quarter" idx="11"/>
          </p:nvPr>
        </p:nvSpPr>
        <p:spPr>
          <a:xfrm>
            <a:off x="457200" y="6248400"/>
            <a:ext cx="5573713" cy="365125"/>
          </a:xfrm>
        </p:spPr>
        <p:txBody>
          <a:bodyPr/>
          <a:lstStyle>
            <a:lvl1pPr>
              <a:defRPr dirty="0"/>
            </a:lvl1pPr>
          </a:lstStyle>
          <a:p>
            <a:pPr>
              <a:defRPr/>
            </a:pPr>
            <a:endParaRPr lang="es-ES"/>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6E2279D3-B0C8-4810-81E3-A3442159CCEB}" type="slidenum">
              <a:rPr lang="es-ES"/>
              <a:pPr>
                <a:defRPr/>
              </a:pP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612648" y="1600200"/>
            <a:ext cx="81534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9A9C2D4B-D3AC-4E72-8889-E78FA91586FD}" type="datetimeFigureOut">
              <a:rPr lang="es-ES"/>
              <a:pPr>
                <a:defRPr/>
              </a:pPr>
              <a:t>15/12/2011</a:t>
            </a:fld>
            <a:endParaRPr lang="es-ES" dirty="0"/>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90DF9021-6381-451C-AAE6-5694DC82109D}"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4"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2 Marcador de texto"/>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s-ES" smtClean="0"/>
              <a:t>Haga clic para modificar el estilo de título del patrón</a:t>
            </a:r>
            <a:endParaRPr lang="en-US"/>
          </a:p>
        </p:txBody>
      </p:sp>
      <p:sp>
        <p:nvSpPr>
          <p:cNvPr id="7" name="11 Marcador de fecha"/>
          <p:cNvSpPr>
            <a:spLocks noGrp="1"/>
          </p:cNvSpPr>
          <p:nvPr>
            <p:ph type="dt" sz="half" idx="10"/>
          </p:nvPr>
        </p:nvSpPr>
        <p:spPr/>
        <p:txBody>
          <a:bodyPr/>
          <a:lstStyle>
            <a:lvl1pPr>
              <a:defRPr/>
            </a:lvl1pPr>
          </a:lstStyle>
          <a:p>
            <a:pPr>
              <a:defRPr/>
            </a:pPr>
            <a:fld id="{9B4E8F84-B533-4ACC-91D3-3A51654B2BAE}" type="datetimeFigureOut">
              <a:rPr lang="es-ES"/>
              <a:pPr>
                <a:defRPr/>
              </a:pPr>
              <a:t>15/12/2011</a:t>
            </a:fld>
            <a:endParaRPr lang="es-ES" dirty="0"/>
          </a:p>
        </p:txBody>
      </p:sp>
      <p:sp>
        <p:nvSpPr>
          <p:cNvPr id="8" name="12 Marcador de número de diapositiva"/>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8D235BC5-930D-4558-8F54-A54C7DB80661}" type="slidenum">
              <a:rPr lang="es-ES"/>
              <a:pPr>
                <a:defRPr/>
              </a:pPr>
              <a:t>‹Nº›</a:t>
            </a:fld>
            <a:endParaRPr lang="es-ES" dirty="0"/>
          </a:p>
        </p:txBody>
      </p:sp>
      <p:sp>
        <p:nvSpPr>
          <p:cNvPr id="9" name="13 Marcador de pie de página"/>
          <p:cNvSpPr>
            <a:spLocks noGrp="1"/>
          </p:cNvSpPr>
          <p:nvPr>
            <p:ph type="ftr" sz="quarter" idx="12"/>
          </p:nvPr>
        </p:nvSpPr>
        <p:spPr/>
        <p:txBody>
          <a:bodyPr/>
          <a:lstStyle>
            <a:lvl1pPr>
              <a:defRPr dirty="0"/>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609600"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844901"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7 Marcador de fecha"/>
          <p:cNvSpPr>
            <a:spLocks noGrp="1"/>
          </p:cNvSpPr>
          <p:nvPr>
            <p:ph type="dt" sz="half" idx="10"/>
          </p:nvPr>
        </p:nvSpPr>
        <p:spPr/>
        <p:txBody>
          <a:bodyPr rtlCol="0"/>
          <a:lstStyle>
            <a:lvl1pPr>
              <a:defRPr/>
            </a:lvl1pPr>
          </a:lstStyle>
          <a:p>
            <a:pPr>
              <a:defRPr/>
            </a:pPr>
            <a:fld id="{9CEE2F66-7BDB-4A1C-910B-104583966AB2}" type="datetimeFigureOut">
              <a:rPr lang="es-ES"/>
              <a:pPr>
                <a:defRPr/>
              </a:pPr>
              <a:t>15/12/2011</a:t>
            </a:fld>
            <a:endParaRPr lang="es-ES" dirty="0"/>
          </a:p>
        </p:txBody>
      </p:sp>
      <p:sp>
        <p:nvSpPr>
          <p:cNvPr id="6" name="9 Marcador de número de diapositiva"/>
          <p:cNvSpPr>
            <a:spLocks noGrp="1"/>
          </p:cNvSpPr>
          <p:nvPr>
            <p:ph type="sldNum" sz="quarter" idx="11"/>
          </p:nvPr>
        </p:nvSpPr>
        <p:spPr/>
        <p:txBody>
          <a:bodyPr rtlCol="0"/>
          <a:lstStyle>
            <a:lvl1pPr>
              <a:defRPr/>
            </a:lvl1pPr>
          </a:lstStyle>
          <a:p>
            <a:pPr>
              <a:defRPr/>
            </a:pPr>
            <a:fld id="{5FA572BF-8097-496C-AEF1-33C88EB2BDAB}" type="slidenum">
              <a:rPr lang="es-ES"/>
              <a:pPr>
                <a:defRPr/>
              </a:pPr>
              <a:t>‹Nº›</a:t>
            </a:fld>
            <a:endParaRPr lang="es-ES" dirty="0"/>
          </a:p>
        </p:txBody>
      </p:sp>
      <p:sp>
        <p:nvSpPr>
          <p:cNvPr id="7" name="11 Marcador de pie de página"/>
          <p:cNvSpPr>
            <a:spLocks noGrp="1"/>
          </p:cNvSpPr>
          <p:nvPr>
            <p:ph type="ftr" sz="quarter" idx="12"/>
          </p:nvPr>
        </p:nvSpPr>
        <p:spPr/>
        <p:txBody>
          <a:bodyPr rtlCol="0"/>
          <a:lstStyle>
            <a:lvl1pPr>
              <a:defRPr dirty="0"/>
            </a:lvl1pPr>
          </a:lstStyle>
          <a:p>
            <a:pPr>
              <a:defRPr/>
            </a:pP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9 Marcador de fecha"/>
          <p:cNvSpPr>
            <a:spLocks noGrp="1"/>
          </p:cNvSpPr>
          <p:nvPr>
            <p:ph type="dt" sz="half" idx="10"/>
          </p:nvPr>
        </p:nvSpPr>
        <p:spPr/>
        <p:txBody>
          <a:bodyPr rtlCol="0"/>
          <a:lstStyle>
            <a:lvl1pPr>
              <a:defRPr/>
            </a:lvl1pPr>
          </a:lstStyle>
          <a:p>
            <a:pPr>
              <a:defRPr/>
            </a:pPr>
            <a:fld id="{9EB019FB-242E-41EB-BF20-1BA7CBBD242F}" type="datetimeFigureOut">
              <a:rPr lang="es-ES"/>
              <a:pPr>
                <a:defRPr/>
              </a:pPr>
              <a:t>15/12/2011</a:t>
            </a:fld>
            <a:endParaRPr lang="es-ES" dirty="0"/>
          </a:p>
        </p:txBody>
      </p:sp>
      <p:sp>
        <p:nvSpPr>
          <p:cNvPr id="8" name="11 Marcador de número de diapositiva"/>
          <p:cNvSpPr>
            <a:spLocks noGrp="1"/>
          </p:cNvSpPr>
          <p:nvPr>
            <p:ph type="sldNum" sz="quarter" idx="11"/>
          </p:nvPr>
        </p:nvSpPr>
        <p:spPr/>
        <p:txBody>
          <a:bodyPr rtlCol="0"/>
          <a:lstStyle>
            <a:lvl1pPr>
              <a:defRPr/>
            </a:lvl1pPr>
          </a:lstStyle>
          <a:p>
            <a:pPr>
              <a:defRPr/>
            </a:pPr>
            <a:fld id="{1F6C0C69-60E0-43B7-B1C5-9989F358A1F5}" type="slidenum">
              <a:rPr lang="es-ES"/>
              <a:pPr>
                <a:defRPr/>
              </a:pPr>
              <a:t>‹Nº›</a:t>
            </a:fld>
            <a:endParaRPr lang="es-ES" dirty="0"/>
          </a:p>
        </p:txBody>
      </p:sp>
      <p:sp>
        <p:nvSpPr>
          <p:cNvPr id="9" name="13 Marcador de pie de página"/>
          <p:cNvSpPr>
            <a:spLocks noGrp="1"/>
          </p:cNvSpPr>
          <p:nvPr>
            <p:ph type="ftr" sz="quarter" idx="12"/>
          </p:nvPr>
        </p:nvSpPr>
        <p:spPr/>
        <p:txBody>
          <a:bodyPr rtlCol="0"/>
          <a:lstStyle>
            <a:lvl1pPr>
              <a:defRPr dirty="0"/>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E6563D68-9F74-4DA9-A213-CBF759556180}" type="datetimeFigureOut">
              <a:rPr lang="es-ES"/>
              <a:pPr>
                <a:defRPr/>
              </a:pPr>
              <a:t>15/12/2011</a:t>
            </a:fld>
            <a:endParaRPr lang="es-ES" dirty="0"/>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98EE5292-69B4-42CF-B63C-1B208721B02F}"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883FBB09-CE08-4638-B82A-47D72746058C}" type="datetimeFigureOut">
              <a:rPr lang="es-ES"/>
              <a:pPr>
                <a:defRPr/>
              </a:pPr>
              <a:t>15/12/2011</a:t>
            </a:fld>
            <a:endParaRPr lang="es-ES" dirty="0"/>
          </a:p>
        </p:txBody>
      </p:sp>
      <p:sp>
        <p:nvSpPr>
          <p:cNvPr id="3" name="2 Marcador de pie de página"/>
          <p:cNvSpPr>
            <a:spLocks noGrp="1"/>
          </p:cNvSpPr>
          <p:nvPr>
            <p:ph type="ftr" sz="quarter" idx="11"/>
          </p:nvPr>
        </p:nvSpPr>
        <p:spPr/>
        <p:txBody>
          <a:bodyPr/>
          <a:lstStyle>
            <a:lvl1pPr>
              <a:defRPr dirty="0"/>
            </a:lvl1pPr>
          </a:lstStyle>
          <a:p>
            <a:pPr>
              <a:defRPr/>
            </a:pPr>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BF15B90F-5F1C-4519-AF39-CF05B6C233B0}"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lstStyle>
            <a:lvl1pPr algn="l">
              <a:buNone/>
              <a:defRPr sz="4400" b="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F790B7BA-7492-402B-9BC8-CD14D66AC4AA}" type="datetimeFigureOut">
              <a:rPr lang="es-ES"/>
              <a:pPr>
                <a:defRPr/>
              </a:pPr>
              <a:t>15/12/2011</a:t>
            </a:fld>
            <a:endParaRPr lang="es-ES" dirty="0"/>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74CF563C-C50D-459E-A5FB-DC6CC7C53CC8}"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5" name="7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8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10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00A332A4-901F-41BD-9A13-5ABA81CBCB96}" type="datetimeFigureOut">
              <a:rPr lang="es-ES"/>
              <a:pPr>
                <a:defRPr/>
              </a:pPr>
              <a:t>15/12/2011</a:t>
            </a:fld>
            <a:endParaRPr lang="es-ES" dirty="0"/>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a:lvl1pPr>
          </a:lstStyle>
          <a:p>
            <a:pPr>
              <a:defRPr/>
            </a:pPr>
            <a:fld id="{387221A9-2195-4894-A7F9-3F2DA67E00DB}" type="slidenum">
              <a:rPr lang="es-ES"/>
              <a:pPr>
                <a:defRPr/>
              </a:pPr>
              <a:t>‹Nº›</a:t>
            </a:fld>
            <a:endParaRPr lang="es-ES" dirty="0"/>
          </a:p>
        </p:txBody>
      </p:sp>
      <p:sp>
        <p:nvSpPr>
          <p:cNvPr id="11" name="13 Marcador de pie de página"/>
          <p:cNvSpPr>
            <a:spLocks noGrp="1"/>
          </p:cNvSpPr>
          <p:nvPr>
            <p:ph type="ftr" sz="quarter" idx="12"/>
          </p:nvPr>
        </p:nvSpPr>
        <p:spPr>
          <a:xfrm>
            <a:off x="1600200" y="6248400"/>
            <a:ext cx="4572000" cy="365125"/>
          </a:xfrm>
        </p:spPr>
        <p:txBody>
          <a:bodyPr rtlCol="0"/>
          <a:lstStyle>
            <a:lvl1pPr>
              <a:defRPr dirty="0"/>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1D829623-9D6D-4119-B3D5-B602DBFEC243}" type="datetimeFigureOut">
              <a:rPr lang="es-ES"/>
              <a:pPr>
                <a:defRPr/>
              </a:pPr>
              <a:t>15/12/2011</a:t>
            </a:fld>
            <a:endParaRPr lang="es-ES" dirty="0"/>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dirty="0">
                <a:solidFill>
                  <a:schemeClr val="tx2"/>
                </a:solidFill>
                <a:latin typeface="+mn-lt"/>
              </a:defRPr>
            </a:lvl1pPr>
          </a:lstStyle>
          <a:p>
            <a:pPr>
              <a:defRPr/>
            </a:pPr>
            <a:endParaRPr lang="es-ES"/>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87985462-D4E6-43B6-8E72-8327EA82164D}"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852" r:id="rId1"/>
    <p:sldLayoutId id="2147483848" r:id="rId2"/>
    <p:sldLayoutId id="2147483853" r:id="rId3"/>
    <p:sldLayoutId id="2147483854" r:id="rId4"/>
    <p:sldLayoutId id="2147483855" r:id="rId5"/>
    <p:sldLayoutId id="2147483849" r:id="rId6"/>
    <p:sldLayoutId id="2147483856" r:id="rId7"/>
    <p:sldLayoutId id="2147483850" r:id="rId8"/>
    <p:sldLayoutId id="2147483857" r:id="rId9"/>
    <p:sldLayoutId id="2147483851" r:id="rId10"/>
    <p:sldLayoutId id="2147483858"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D2DA7A"/>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FADA7A"/>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650" y="1052513"/>
            <a:ext cx="7772400" cy="3816350"/>
          </a:xfrm>
        </p:spPr>
        <p:txBody>
          <a:bodyPr>
            <a:normAutofit/>
          </a:bodyPr>
          <a:lstStyle/>
          <a:p>
            <a:pPr eaLnBrk="1" fontAlgn="auto" hangingPunct="1">
              <a:spcAft>
                <a:spcPts val="0"/>
              </a:spcAft>
              <a:defRPr/>
            </a:pPr>
            <a:r>
              <a:rPr lang="es-ES" dirty="0" smtClean="0"/>
              <a:t>Reglamento Orgánico Marco</a:t>
            </a:r>
            <a:br>
              <a:rPr lang="es-ES" dirty="0" smtClean="0"/>
            </a:br>
            <a:r>
              <a:rPr lang="es-ES" dirty="0" smtClean="0"/>
              <a:t>(ROM)</a:t>
            </a:r>
            <a:br>
              <a:rPr lang="es-ES" dirty="0" smtClean="0"/>
            </a:br>
            <a:r>
              <a:rPr lang="es-ES" dirty="0" smtClean="0"/>
              <a:t>Régimen Académico MARCO</a:t>
            </a:r>
            <a:br>
              <a:rPr lang="es-ES" dirty="0" smtClean="0"/>
            </a:br>
            <a:r>
              <a:rPr lang="es-ES" dirty="0" smtClean="0"/>
              <a:t>(RAM)</a:t>
            </a:r>
            <a:endParaRPr lang="es-ES" dirty="0"/>
          </a:p>
        </p:txBody>
      </p:sp>
      <p:pic>
        <p:nvPicPr>
          <p:cNvPr id="15362" name="Picture 3" descr="escudo"/>
          <p:cNvPicPr>
            <a:picLocks noChangeAspect="1" noChangeArrowheads="1"/>
          </p:cNvPicPr>
          <p:nvPr/>
        </p:nvPicPr>
        <p:blipFill>
          <a:blip r:embed="rId3" cstate="print"/>
          <a:srcRect/>
          <a:stretch>
            <a:fillRect/>
          </a:stretch>
        </p:blipFill>
        <p:spPr bwMode="auto">
          <a:xfrm>
            <a:off x="0" y="5949950"/>
            <a:ext cx="901700" cy="908050"/>
          </a:xfrm>
          <a:prstGeom prst="rect">
            <a:avLst/>
          </a:prstGeom>
          <a:noFill/>
          <a:ln w="9525">
            <a:noFill/>
            <a:miter lim="800000"/>
            <a:headEnd/>
            <a:tailEnd/>
          </a:ln>
        </p:spPr>
      </p:pic>
      <p:pic>
        <p:nvPicPr>
          <p:cNvPr id="15363" name="Picture 4"/>
          <p:cNvPicPr>
            <a:picLocks noChangeAspect="1" noChangeArrowheads="1"/>
          </p:cNvPicPr>
          <p:nvPr/>
        </p:nvPicPr>
        <p:blipFill>
          <a:blip r:embed="rId4" cstate="print"/>
          <a:srcRect/>
          <a:stretch>
            <a:fillRect/>
          </a:stretch>
        </p:blipFill>
        <p:spPr bwMode="auto">
          <a:xfrm>
            <a:off x="7885113" y="6003925"/>
            <a:ext cx="1258887" cy="854075"/>
          </a:xfrm>
          <a:prstGeom prst="rect">
            <a:avLst/>
          </a:prstGeom>
          <a:noFill/>
          <a:ln w="9525">
            <a:noFill/>
            <a:miter lim="800000"/>
            <a:headEnd/>
            <a:tailEnd/>
          </a:ln>
        </p:spPr>
      </p:pic>
      <p:sp>
        <p:nvSpPr>
          <p:cNvPr id="15364" name="Text Box 5"/>
          <p:cNvSpPr txBox="1">
            <a:spLocks noChangeArrowheads="1"/>
          </p:cNvSpPr>
          <p:nvPr/>
        </p:nvSpPr>
        <p:spPr bwMode="auto">
          <a:xfrm>
            <a:off x="971550" y="6035675"/>
            <a:ext cx="6697663" cy="457200"/>
          </a:xfrm>
          <a:prstGeom prst="rect">
            <a:avLst/>
          </a:prstGeom>
          <a:noFill/>
          <a:ln w="9525">
            <a:noFill/>
            <a:miter lim="800000"/>
            <a:headEnd/>
            <a:tailEnd/>
          </a:ln>
        </p:spPr>
        <p:txBody>
          <a:bodyPr>
            <a:spAutoFit/>
          </a:bodyPr>
          <a:lstStyle/>
          <a:p>
            <a:pPr>
              <a:spcBef>
                <a:spcPct val="50000"/>
              </a:spcBef>
            </a:pPr>
            <a:r>
              <a:rPr lang="es-ES" sz="2000" b="1">
                <a:solidFill>
                  <a:schemeClr val="bg1"/>
                </a:solidFill>
                <a:latin typeface="Comic Sans MS" pitchFamily="66" charset="0"/>
              </a:rPr>
              <a:t>DIRECCIÓN  GENERAL DE EDUCACIÓN SUPERIOR</a:t>
            </a:r>
            <a:r>
              <a:rPr lang="es-ES" sz="2400">
                <a:solidFill>
                  <a:srgbClr val="CA92CA"/>
                </a:solidFill>
                <a:latin typeface="Bookman Old Style"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s-ES" dirty="0" smtClean="0"/>
              <a:t>Reglamento Orgánico Marco</a:t>
            </a:r>
            <a:br>
              <a:rPr lang="es-ES" dirty="0" smtClean="0"/>
            </a:br>
            <a:r>
              <a:rPr lang="es-ES" dirty="0" smtClean="0"/>
              <a:t>(ROM)</a:t>
            </a:r>
            <a:endParaRPr lang="es-ES" dirty="0"/>
          </a:p>
        </p:txBody>
      </p:sp>
      <p:sp>
        <p:nvSpPr>
          <p:cNvPr id="17410" name="2 Marcador de contenido"/>
          <p:cNvSpPr>
            <a:spLocks noGrp="1"/>
          </p:cNvSpPr>
          <p:nvPr>
            <p:ph sz="quarter" idx="1"/>
          </p:nvPr>
        </p:nvSpPr>
        <p:spPr>
          <a:xfrm>
            <a:off x="612775" y="1600200"/>
            <a:ext cx="8153400" cy="4495800"/>
          </a:xfrm>
        </p:spPr>
        <p:txBody>
          <a:bodyPr/>
          <a:lstStyle/>
          <a:p>
            <a:pPr eaLnBrk="1" hangingPunct="1"/>
            <a:r>
              <a:rPr lang="es-ES" smtClean="0"/>
              <a:t>Antecedentes Normativos:</a:t>
            </a:r>
          </a:p>
          <a:p>
            <a:pPr eaLnBrk="1" hangingPunct="1">
              <a:buFont typeface="Wingdings" pitchFamily="2" charset="2"/>
              <a:buNone/>
            </a:pPr>
            <a:r>
              <a:rPr lang="es-ES" smtClean="0"/>
              <a:t>Res. CFE 30/07</a:t>
            </a:r>
          </a:p>
          <a:p>
            <a:pPr eaLnBrk="1" hangingPunct="1">
              <a:buFont typeface="Wingdings" pitchFamily="2" charset="2"/>
              <a:buNone/>
            </a:pPr>
            <a:r>
              <a:rPr lang="es-ES" smtClean="0"/>
              <a:t>Res. CFE 72/08 Anexo I</a:t>
            </a:r>
          </a:p>
          <a:p>
            <a:pPr eaLnBrk="1" hangingPunct="1">
              <a:buFont typeface="Wingdings" pitchFamily="2" charset="2"/>
              <a:buNone/>
            </a:pPr>
            <a:r>
              <a:rPr lang="es-ES" smtClean="0"/>
              <a:t>Anteproyecto de Ley de Educación Provincial</a:t>
            </a:r>
          </a:p>
          <a:p>
            <a:pPr eaLnBrk="1" hangingPunct="1">
              <a:buFont typeface="Wingdings" pitchFamily="2" charset="2"/>
              <a:buNone/>
            </a:pPr>
            <a:endParaRPr lang="es-E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a:xfrm>
            <a:off x="612775" y="228600"/>
            <a:ext cx="8153400" cy="990600"/>
          </a:xfrm>
        </p:spPr>
        <p:txBody>
          <a:bodyPr/>
          <a:lstStyle/>
          <a:p>
            <a:pPr eaLnBrk="1" hangingPunct="1"/>
            <a:r>
              <a:rPr lang="es-ES" smtClean="0"/>
              <a:t>Régimen Académico Marco</a:t>
            </a:r>
          </a:p>
        </p:txBody>
      </p:sp>
      <p:sp>
        <p:nvSpPr>
          <p:cNvPr id="19458" name="2 Marcador de contenido"/>
          <p:cNvSpPr>
            <a:spLocks noGrp="1"/>
          </p:cNvSpPr>
          <p:nvPr>
            <p:ph sz="quarter" idx="1"/>
          </p:nvPr>
        </p:nvSpPr>
        <p:spPr>
          <a:xfrm>
            <a:off x="612775" y="1600200"/>
            <a:ext cx="8153400" cy="4495800"/>
          </a:xfrm>
        </p:spPr>
        <p:txBody>
          <a:bodyPr/>
          <a:lstStyle/>
          <a:p>
            <a:pPr eaLnBrk="1" hangingPunct="1"/>
            <a:r>
              <a:rPr lang="es-ES" smtClean="0"/>
              <a:t>Antecedentes Normativos</a:t>
            </a:r>
          </a:p>
          <a:p>
            <a:pPr eaLnBrk="1" hangingPunct="1">
              <a:buFont typeface="Wingdings" pitchFamily="2" charset="2"/>
              <a:buNone/>
            </a:pPr>
            <a:r>
              <a:rPr lang="es-ES" smtClean="0"/>
              <a:t>Res CFE 30/07</a:t>
            </a:r>
          </a:p>
          <a:p>
            <a:pPr eaLnBrk="1" hangingPunct="1">
              <a:buFont typeface="Wingdings" pitchFamily="2" charset="2"/>
              <a:buNone/>
            </a:pPr>
            <a:r>
              <a:rPr lang="es-ES" smtClean="0"/>
              <a:t>Res. CFE 72/08 Anexo II</a:t>
            </a:r>
          </a:p>
          <a:p>
            <a:pPr eaLnBrk="1" hangingPunct="1">
              <a:buFont typeface="Wingdings" pitchFamily="2" charset="2"/>
              <a:buNone/>
            </a:pPr>
            <a:r>
              <a:rPr lang="es-ES" smtClean="0"/>
              <a:t>Anteproyecto de ley de Educación Provincial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s-ES" dirty="0" smtClean="0"/>
              <a:t>Definiciones que contemplan las normativas nacionales y provinciales</a:t>
            </a:r>
            <a:endParaRPr lang="es-ES" dirty="0"/>
          </a:p>
        </p:txBody>
      </p:sp>
      <p:sp>
        <p:nvSpPr>
          <p:cNvPr id="3" name="2 Marcador de contenido"/>
          <p:cNvSpPr>
            <a:spLocks noGrp="1"/>
          </p:cNvSpPr>
          <p:nvPr>
            <p:ph sz="quarter" idx="1"/>
          </p:nvPr>
        </p:nvSpPr>
        <p:spPr>
          <a:xfrm>
            <a:off x="612775" y="1600200"/>
            <a:ext cx="8153400" cy="4495800"/>
          </a:xfrm>
        </p:spPr>
        <p:txBody>
          <a:bodyPr>
            <a:normAutofit fontScale="85000" lnSpcReduction="20000"/>
          </a:bodyPr>
          <a:lstStyle/>
          <a:p>
            <a:pPr marL="320040" indent="-320040" eaLnBrk="1" fontAlgn="auto" hangingPunct="1">
              <a:spcAft>
                <a:spcPts val="0"/>
              </a:spcAft>
              <a:buFont typeface="Arial" pitchFamily="34" charset="0"/>
              <a:buChar char="•"/>
              <a:defRPr/>
            </a:pPr>
            <a:r>
              <a:rPr lang="es-ES" dirty="0" smtClean="0"/>
              <a:t>El ROM rige para la totalidad de los institutos de educación superior de la provincia,  tanto públicos como privados. </a:t>
            </a:r>
          </a:p>
          <a:p>
            <a:pPr marL="320040" indent="-320040" eaLnBrk="1" fontAlgn="auto" hangingPunct="1">
              <a:spcAft>
                <a:spcPts val="0"/>
              </a:spcAft>
              <a:buFont typeface="Arial" pitchFamily="34" charset="0"/>
              <a:buChar char="•"/>
              <a:defRPr/>
            </a:pPr>
            <a:r>
              <a:rPr lang="es-ES" dirty="0" smtClean="0"/>
              <a:t>Delimitación funciones y responsabilidades de la</a:t>
            </a:r>
            <a:r>
              <a:rPr lang="es-ES" dirty="0" smtClean="0">
                <a:solidFill>
                  <a:srgbClr val="0070C0"/>
                </a:solidFill>
              </a:rPr>
              <a:t> DGESyF </a:t>
            </a:r>
            <a:r>
              <a:rPr lang="es-ES" dirty="0" smtClean="0"/>
              <a:t>y los Institutos.</a:t>
            </a:r>
          </a:p>
          <a:p>
            <a:pPr marL="320040" indent="-320040" eaLnBrk="1" fontAlgn="auto" hangingPunct="1">
              <a:spcAft>
                <a:spcPts val="0"/>
              </a:spcAft>
              <a:buFont typeface="Arial" pitchFamily="34" charset="0"/>
              <a:buChar char="•"/>
              <a:defRPr/>
            </a:pPr>
            <a:r>
              <a:rPr lang="es-ES" dirty="0" smtClean="0"/>
              <a:t>Conceptualizaciones en torno a la identidad del nivel y de las instituciones que lo conforman (ROM).</a:t>
            </a:r>
          </a:p>
          <a:p>
            <a:pPr marL="320040" indent="-320040" eaLnBrk="1" fontAlgn="auto" hangingPunct="1">
              <a:spcAft>
                <a:spcPts val="0"/>
              </a:spcAft>
              <a:buFont typeface="Arial" pitchFamily="34" charset="0"/>
              <a:buChar char="•"/>
              <a:defRPr/>
            </a:pPr>
            <a:r>
              <a:rPr lang="es-ES" dirty="0" smtClean="0"/>
              <a:t>Definición de los espacios y mecanismos de gobierno institucionales, en el marco de principios estructurales.</a:t>
            </a:r>
          </a:p>
          <a:p>
            <a:pPr marL="320040" indent="-320040" eaLnBrk="1" fontAlgn="auto" hangingPunct="1">
              <a:spcAft>
                <a:spcPts val="0"/>
              </a:spcAft>
              <a:buFont typeface="Arial" pitchFamily="34" charset="0"/>
              <a:buChar char="•"/>
              <a:defRPr/>
            </a:pPr>
            <a:r>
              <a:rPr lang="es-ES" dirty="0" smtClean="0"/>
              <a:t>Definición de las funciones según grupo institucional de pertenencia y responsabilidad en los procesos formativos. </a:t>
            </a:r>
          </a:p>
          <a:p>
            <a:pPr marL="320040" indent="-320040" eaLnBrk="1" fontAlgn="auto" hangingPunct="1">
              <a:spcAft>
                <a:spcPts val="0"/>
              </a:spcAft>
              <a:buFont typeface="Arial" pitchFamily="34" charset="0"/>
              <a:buChar char="•"/>
              <a:defRPr/>
            </a:pPr>
            <a:r>
              <a:rPr lang="es-ES" dirty="0" smtClean="0"/>
              <a:t>Incorporación de las características institucionales a través de la construcción del ROI.</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s-ES" dirty="0" smtClean="0"/>
              <a:t>Definiciones que contemplan las normativas nacionales y provinciales</a:t>
            </a:r>
            <a:endParaRPr lang="es-ES" dirty="0"/>
          </a:p>
        </p:txBody>
      </p:sp>
      <p:sp>
        <p:nvSpPr>
          <p:cNvPr id="3" name="2 Marcador de contenido"/>
          <p:cNvSpPr>
            <a:spLocks noGrp="1"/>
          </p:cNvSpPr>
          <p:nvPr>
            <p:ph sz="quarter" idx="1"/>
          </p:nvPr>
        </p:nvSpPr>
        <p:spPr>
          <a:xfrm>
            <a:off x="612775" y="1600200"/>
            <a:ext cx="8153400" cy="4495800"/>
          </a:xfrm>
        </p:spPr>
        <p:txBody>
          <a:bodyPr>
            <a:normAutofit fontScale="70000" lnSpcReduction="20000"/>
          </a:bodyPr>
          <a:lstStyle/>
          <a:p>
            <a:pPr marL="320040" indent="-320040" eaLnBrk="1" fontAlgn="auto" hangingPunct="1">
              <a:spcAft>
                <a:spcPts val="0"/>
              </a:spcAft>
              <a:buFont typeface="Arial" pitchFamily="34" charset="0"/>
              <a:buChar char="•"/>
              <a:defRPr/>
            </a:pPr>
            <a:r>
              <a:rPr lang="es-ES" dirty="0" smtClean="0"/>
              <a:t>El RAM rige para la totalidad de los Institutos de Formación Docente, que se encuentran bajo la orbita del Ministerio de Educación de la Provincia de  Chubut.</a:t>
            </a:r>
          </a:p>
          <a:p>
            <a:pPr marL="320040" indent="-320040" eaLnBrk="1" fontAlgn="auto" hangingPunct="1">
              <a:spcAft>
                <a:spcPts val="0"/>
              </a:spcAft>
              <a:buFont typeface="Arial" pitchFamily="34" charset="0"/>
              <a:buChar char="•"/>
              <a:defRPr/>
            </a:pPr>
            <a:r>
              <a:rPr lang="es-ES" dirty="0" smtClean="0"/>
              <a:t>Los Institutos deberán ajustar sus respectivas normas institucionales en la materia, atendiendo a las particularidades que las propuestas de formación imprimen en los recorridos formativos. </a:t>
            </a:r>
          </a:p>
          <a:p>
            <a:pPr marL="320040" indent="-320040" eaLnBrk="1" fontAlgn="auto" hangingPunct="1">
              <a:spcAft>
                <a:spcPts val="0"/>
              </a:spcAft>
              <a:buFont typeface="Arial" pitchFamily="34" charset="0"/>
              <a:buChar char="•"/>
              <a:defRPr/>
            </a:pPr>
            <a:r>
              <a:rPr lang="es-ES" dirty="0" smtClean="0"/>
              <a:t>Ingreso : directo e irrestricto, contemplando las bases provinciales al respecto.</a:t>
            </a:r>
          </a:p>
          <a:p>
            <a:pPr marL="320040" indent="-320040" eaLnBrk="1" fontAlgn="auto" hangingPunct="1">
              <a:spcAft>
                <a:spcPts val="0"/>
              </a:spcAft>
              <a:buFont typeface="Arial" pitchFamily="34" charset="0"/>
              <a:buChar char="•"/>
              <a:defRPr/>
            </a:pPr>
            <a:r>
              <a:rPr lang="es-ES" dirty="0" smtClean="0"/>
              <a:t>Condición de terminalidad de las carreras.</a:t>
            </a:r>
          </a:p>
          <a:p>
            <a:pPr marL="320040" indent="-320040" eaLnBrk="1" fontAlgn="auto" hangingPunct="1">
              <a:spcAft>
                <a:spcPts val="0"/>
              </a:spcAft>
              <a:buFont typeface="Arial" pitchFamily="34" charset="0"/>
              <a:buChar char="•"/>
              <a:defRPr/>
            </a:pPr>
            <a:r>
              <a:rPr lang="es-ES" dirty="0" smtClean="0"/>
              <a:t>Acompañamiento y fortalecimiento a la trayectoria de los estudiantes.</a:t>
            </a:r>
          </a:p>
          <a:p>
            <a:pPr marL="320040" indent="-320040" eaLnBrk="1" fontAlgn="auto" hangingPunct="1">
              <a:spcAft>
                <a:spcPts val="0"/>
              </a:spcAft>
              <a:buFont typeface="Arial" pitchFamily="34" charset="0"/>
              <a:buChar char="•"/>
              <a:defRPr/>
            </a:pPr>
            <a:r>
              <a:rPr lang="es-ES" dirty="0" smtClean="0"/>
              <a:t>Denominaciones : estudiante regular, libre , oyente.</a:t>
            </a:r>
          </a:p>
          <a:p>
            <a:pPr marL="320040" indent="-320040" eaLnBrk="1" fontAlgn="auto" hangingPunct="1">
              <a:spcAft>
                <a:spcPts val="0"/>
              </a:spcAft>
              <a:buFont typeface="Arial" pitchFamily="34" charset="0"/>
              <a:buChar char="•"/>
              <a:defRPr/>
            </a:pPr>
            <a:r>
              <a:rPr lang="es-ES" dirty="0" smtClean="0"/>
              <a:t>Regulaciones académicas de estudiantes y docentes.</a:t>
            </a:r>
          </a:p>
          <a:p>
            <a:pPr marL="320040" indent="-320040" eaLnBrk="1" fontAlgn="auto" hangingPunct="1">
              <a:spcAft>
                <a:spcPts val="0"/>
              </a:spcAft>
              <a:buFont typeface="Arial" pitchFamily="34" charset="0"/>
              <a:buChar char="•"/>
              <a:defRPr/>
            </a:pPr>
            <a:r>
              <a:rPr lang="es-ES" dirty="0" smtClean="0"/>
              <a:t>Plazos y condiciones académicas de los estudiantes.</a:t>
            </a:r>
          </a:p>
          <a:p>
            <a:pPr marL="320040" indent="-320040" eaLnBrk="1" fontAlgn="auto" hangingPunct="1">
              <a:spcAft>
                <a:spcPts val="0"/>
              </a:spcAft>
              <a:buFont typeface="Arial" pitchFamily="34" charset="0"/>
              <a:buChar char="•"/>
              <a:defRPr/>
            </a:pPr>
            <a:r>
              <a:rPr lang="es-ES" dirty="0" smtClean="0"/>
              <a:t>Pases, equivalencias, títulos, otros.</a:t>
            </a:r>
          </a:p>
          <a:p>
            <a:pPr marL="320040" indent="-320040" eaLnBrk="1" fontAlgn="auto" hangingPunct="1">
              <a:spcAft>
                <a:spcPts val="0"/>
              </a:spcAft>
              <a:buFont typeface="Wingdings"/>
              <a:buChar char=""/>
              <a:defRPr/>
            </a:pP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612775" y="228600"/>
            <a:ext cx="8153400" cy="990600"/>
          </a:xfrm>
        </p:spPr>
        <p:txBody>
          <a:bodyPr/>
          <a:lstStyle/>
          <a:p>
            <a:pPr eaLnBrk="1" hangingPunct="1"/>
            <a:r>
              <a:rPr lang="es-ES" smtClean="0"/>
              <a:t>Relación ROM - ROI</a:t>
            </a:r>
          </a:p>
        </p:txBody>
      </p:sp>
      <p:sp>
        <p:nvSpPr>
          <p:cNvPr id="3" name="2 Marcador de contenido"/>
          <p:cNvSpPr>
            <a:spLocks noGrp="1"/>
          </p:cNvSpPr>
          <p:nvPr>
            <p:ph sz="quarter" idx="1"/>
          </p:nvPr>
        </p:nvSpPr>
        <p:spPr>
          <a:xfrm>
            <a:off x="612775" y="1600200"/>
            <a:ext cx="8153400" cy="4495800"/>
          </a:xfrm>
        </p:spPr>
        <p:txBody>
          <a:bodyPr>
            <a:normAutofit fontScale="70000" lnSpcReduction="20000"/>
          </a:bodyPr>
          <a:lstStyle/>
          <a:p>
            <a:pPr eaLnBrk="1" hangingPunct="1">
              <a:buFont typeface="Wingdings" pitchFamily="2" charset="2"/>
              <a:buNone/>
              <a:defRPr/>
            </a:pPr>
            <a:r>
              <a:rPr lang="es-ES" dirty="0" smtClean="0"/>
              <a:t>ROM </a:t>
            </a:r>
          </a:p>
          <a:p>
            <a:pPr eaLnBrk="1" hangingPunct="1">
              <a:buFont typeface="Wingdings" pitchFamily="2" charset="2"/>
              <a:buNone/>
              <a:defRPr/>
            </a:pPr>
            <a:r>
              <a:rPr lang="es-ES" dirty="0" smtClean="0"/>
              <a:t>Principios Generales</a:t>
            </a:r>
          </a:p>
          <a:p>
            <a:pPr eaLnBrk="1" hangingPunct="1">
              <a:buFont typeface="Arial" pitchFamily="34" charset="0"/>
              <a:buChar char="•"/>
              <a:defRPr/>
            </a:pPr>
            <a:r>
              <a:rPr lang="es-ES" dirty="0" smtClean="0"/>
              <a:t>La educación Superior de la provincia de Chubut, se define como parte del Sistema de Educación Nacional y Federal, integrando en el nivel provincial las definiciones de política educativa para el conjunto del sistema y las  características que le otorgan identidad a las instituciones que lo componen.</a:t>
            </a:r>
          </a:p>
          <a:p>
            <a:pPr eaLnBrk="1" hangingPunct="1">
              <a:buFont typeface="Arial" pitchFamily="34" charset="0"/>
              <a:buChar char="•"/>
              <a:defRPr/>
            </a:pPr>
            <a:r>
              <a:rPr lang="es-ES" dirty="0" smtClean="0"/>
              <a:t>Son funciones básicas del subsistema de Educación Superior: la formación de profesionales para el ejercicio de la docencia en sus diferentes niveles y modalidades; el acompañamiento al desarrollo profesional de los docentes en ejercicio y la producción de conocimientos en torno a los saberes disciplinares  y sus formas de enseñanza.</a:t>
            </a:r>
          </a:p>
          <a:p>
            <a:pPr eaLnBrk="1" hangingPunct="1">
              <a:buFont typeface="Arial" pitchFamily="34" charset="0"/>
              <a:buChar char="•"/>
              <a:defRPr/>
            </a:pPr>
            <a:r>
              <a:rPr lang="es-ES" dirty="0" smtClean="0"/>
              <a:t>La planificación del desarrollo del sistema, como así también, de sus funciones básicas u otras que pudieran considerarse en el marco de lo contenido en la resolución CFE Nº 30/07, corresponde a la instancia de representación política del sistema, delegada a través de la DGESyF.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p:cNvSpPr>
          <p:nvPr>
            <p:ph type="title"/>
          </p:nvPr>
        </p:nvSpPr>
        <p:spPr>
          <a:xfrm>
            <a:off x="612775" y="228600"/>
            <a:ext cx="8153400" cy="990600"/>
          </a:xfrm>
        </p:spPr>
        <p:txBody>
          <a:bodyPr/>
          <a:lstStyle/>
          <a:p>
            <a:pPr eaLnBrk="1" hangingPunct="1"/>
            <a:r>
              <a:rPr lang="es-ES" smtClean="0"/>
              <a:t>Relación ROM -ROI</a:t>
            </a:r>
          </a:p>
        </p:txBody>
      </p:sp>
      <p:sp>
        <p:nvSpPr>
          <p:cNvPr id="3" name="2 Marcador de contenido"/>
          <p:cNvSpPr>
            <a:spLocks noGrp="1"/>
          </p:cNvSpPr>
          <p:nvPr>
            <p:ph sz="quarter" idx="1"/>
          </p:nvPr>
        </p:nvSpPr>
        <p:spPr>
          <a:xfrm>
            <a:off x="612775" y="1600200"/>
            <a:ext cx="8153400" cy="4495800"/>
          </a:xfrm>
        </p:spPr>
        <p:txBody>
          <a:bodyPr>
            <a:normAutofit fontScale="92500" lnSpcReduction="20000"/>
          </a:bodyPr>
          <a:lstStyle/>
          <a:p>
            <a:pPr eaLnBrk="1" hangingPunct="1">
              <a:buFont typeface="Wingdings" pitchFamily="2" charset="2"/>
              <a:buNone/>
              <a:defRPr/>
            </a:pPr>
            <a:endParaRPr lang="es-ES" dirty="0" smtClean="0"/>
          </a:p>
          <a:p>
            <a:pPr eaLnBrk="1" hangingPunct="1">
              <a:buFont typeface="Arial" pitchFamily="34" charset="0"/>
              <a:buChar char="•"/>
              <a:defRPr/>
            </a:pPr>
            <a:r>
              <a:rPr lang="es-ES" dirty="0" smtClean="0"/>
              <a:t>ROI: Identidad (definir los rasgos de identidad de la institución pensando en las funciones de formación  que la caracteriza)</a:t>
            </a:r>
          </a:p>
          <a:p>
            <a:pPr eaLnBrk="1" hangingPunct="1">
              <a:buFont typeface="Arial" pitchFamily="34" charset="0"/>
              <a:buChar char="•"/>
              <a:defRPr/>
            </a:pPr>
            <a:r>
              <a:rPr lang="es-ES" dirty="0" smtClean="0"/>
              <a:t>ROI: Misión (definir su rol como institución formadora en el marco de las definiciones provinciales para el Sistema de Educación Superior en su conjunto, dentro del marco de la Res. Nº 30/08 CFE).</a:t>
            </a:r>
          </a:p>
          <a:p>
            <a:pPr eaLnBrk="1" hangingPunct="1">
              <a:buFont typeface="Arial" pitchFamily="34" charset="0"/>
              <a:buChar char="•"/>
              <a:defRPr/>
            </a:pPr>
            <a:r>
              <a:rPr lang="es-ES" dirty="0" smtClean="0"/>
              <a:t>ROM: Criterios y definiciones generales del Sistema de Educación Superior Provincial.</a:t>
            </a:r>
          </a:p>
          <a:p>
            <a:pPr eaLnBrk="1" hangingPunct="1">
              <a:buFont typeface="Arial" pitchFamily="34" charset="0"/>
              <a:buChar char="•"/>
              <a:defRPr/>
            </a:pPr>
            <a:r>
              <a:rPr lang="es-ES" dirty="0" smtClean="0"/>
              <a:t>ROI: Organización de los Institutos Superiores de Formación. (reglamento interno)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Título"/>
          <p:cNvSpPr>
            <a:spLocks noGrp="1"/>
          </p:cNvSpPr>
          <p:nvPr>
            <p:ph type="title"/>
          </p:nvPr>
        </p:nvSpPr>
        <p:spPr>
          <a:xfrm>
            <a:off x="612775" y="228600"/>
            <a:ext cx="8153400" cy="990600"/>
          </a:xfrm>
        </p:spPr>
        <p:txBody>
          <a:bodyPr/>
          <a:lstStyle/>
          <a:p>
            <a:pPr eaLnBrk="1" hangingPunct="1"/>
            <a:r>
              <a:rPr lang="es-ES" smtClean="0"/>
              <a:t>Relación RAM - RAI</a:t>
            </a:r>
          </a:p>
        </p:txBody>
      </p:sp>
      <p:sp>
        <p:nvSpPr>
          <p:cNvPr id="27650" name="2 Marcador de contenido"/>
          <p:cNvSpPr>
            <a:spLocks noGrp="1"/>
          </p:cNvSpPr>
          <p:nvPr>
            <p:ph sz="quarter" idx="1"/>
          </p:nvPr>
        </p:nvSpPr>
        <p:spPr>
          <a:xfrm>
            <a:off x="612775" y="1600200"/>
            <a:ext cx="8153400" cy="4495800"/>
          </a:xfrm>
        </p:spPr>
        <p:txBody>
          <a:bodyPr/>
          <a:lstStyle/>
          <a:p>
            <a:pPr eaLnBrk="1" hangingPunct="1">
              <a:buFont typeface="Wingdings" pitchFamily="2" charset="2"/>
              <a:buNone/>
            </a:pPr>
            <a:r>
              <a:rPr lang="es-AR" smtClean="0"/>
              <a:t>RAM</a:t>
            </a:r>
          </a:p>
          <a:p>
            <a:pPr eaLnBrk="1" hangingPunct="1">
              <a:buFont typeface="Wingdings" pitchFamily="2" charset="2"/>
              <a:buNone/>
            </a:pPr>
            <a:r>
              <a:rPr lang="es-AR" smtClean="0"/>
              <a:t>Principios Generales </a:t>
            </a:r>
          </a:p>
          <a:p>
            <a:pPr eaLnBrk="1" hangingPunct="1">
              <a:buFont typeface="Arial" charset="0"/>
              <a:buChar char="•"/>
            </a:pPr>
            <a:r>
              <a:rPr lang="es-AR" smtClean="0"/>
              <a:t>Ingreso:  Concepto (igualdad de oportunidades)</a:t>
            </a:r>
          </a:p>
          <a:p>
            <a:pPr eaLnBrk="1" hangingPunct="1">
              <a:buFont typeface="Arial" charset="0"/>
              <a:buChar char="•"/>
            </a:pPr>
            <a:r>
              <a:rPr lang="es-AR" smtClean="0"/>
              <a:t>Políticas Estudiantiles </a:t>
            </a:r>
          </a:p>
          <a:p>
            <a:pPr eaLnBrk="1" hangingPunct="1">
              <a:buFont typeface="Arial" charset="0"/>
              <a:buChar char="•"/>
            </a:pPr>
            <a:r>
              <a:rPr lang="es-AR" smtClean="0"/>
              <a:t>Acompañamiento a los estudiantes durante el primer año(Cursos introductorios)</a:t>
            </a:r>
          </a:p>
          <a:p>
            <a:pPr eaLnBrk="1" hangingPunct="1">
              <a:buFont typeface="Arial" charset="0"/>
              <a:buChar char="•"/>
            </a:pPr>
            <a:r>
              <a:rPr lang="es-AR" smtClean="0"/>
              <a:t>RAM: criterios generales, objetivos, duración</a:t>
            </a:r>
          </a:p>
          <a:p>
            <a:pPr eaLnBrk="1" hangingPunct="1">
              <a:buFont typeface="Arial" charset="0"/>
              <a:buChar char="•"/>
            </a:pPr>
            <a:r>
              <a:rPr lang="es-AR" smtClean="0"/>
              <a:t>RAI: estructura del curso académico de acuerdo al RAM y a la organización institucional</a:t>
            </a:r>
          </a:p>
          <a:p>
            <a:pPr eaLnBrk="1" hangingPunct="1">
              <a:buFont typeface="Wingdings" pitchFamily="2" charset="2"/>
              <a:buNone/>
            </a:pPr>
            <a:endParaRPr lang="es-E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p:cNvSpPr>
          <p:nvPr>
            <p:ph type="title"/>
          </p:nvPr>
        </p:nvSpPr>
        <p:spPr>
          <a:xfrm>
            <a:off x="612775" y="228600"/>
            <a:ext cx="8153400" cy="990600"/>
          </a:xfrm>
        </p:spPr>
        <p:txBody>
          <a:bodyPr/>
          <a:lstStyle/>
          <a:p>
            <a:pPr eaLnBrk="1" hangingPunct="1"/>
            <a:r>
              <a:rPr lang="es-ES" smtClean="0"/>
              <a:t>Relación RAM - RAI</a:t>
            </a:r>
          </a:p>
        </p:txBody>
      </p:sp>
      <p:sp>
        <p:nvSpPr>
          <p:cNvPr id="29698" name="Text Box 9"/>
          <p:cNvSpPr>
            <a:spLocks noGrp="1" noChangeArrowheads="1"/>
          </p:cNvSpPr>
          <p:nvPr>
            <p:ph sz="quarter" idx="1"/>
          </p:nvPr>
        </p:nvSpPr>
        <p:spPr>
          <a:xfrm>
            <a:off x="612775" y="1600200"/>
            <a:ext cx="8153400" cy="3041650"/>
          </a:xfrm>
        </p:spPr>
        <p:txBody>
          <a:bodyPr>
            <a:spAutoFit/>
          </a:bodyPr>
          <a:lstStyle/>
          <a:p>
            <a:pPr eaLnBrk="1" hangingPunct="1">
              <a:buFontTx/>
              <a:buChar char="•"/>
            </a:pPr>
            <a:r>
              <a:rPr lang="es-AR" sz="2000" smtClean="0"/>
              <a:t>RAM: La agenda educativa/calendario académico para los institutos será establecido cada año por la DESyF.</a:t>
            </a:r>
          </a:p>
          <a:p>
            <a:pPr eaLnBrk="1" hangingPunct="1">
              <a:buFontTx/>
              <a:buChar char="•"/>
            </a:pPr>
            <a:r>
              <a:rPr lang="es-AR" sz="2000" smtClean="0"/>
              <a:t>RAI: Los institutos definirán sus calendarios académicos institucionales a partir del  establecido por la jurisdicción. Podrán especificar aspectos como: organización y publicidad, quedando otras cuestiones menores para el ámbito administrativo de la secretaría (plazos, documentación, sistema de alumnos, inscripción a los espacios curriculares, etc.)</a:t>
            </a:r>
          </a:p>
          <a:p>
            <a:pPr eaLnBrk="1" hangingPunct="1">
              <a:buFontTx/>
              <a:buChar char="•"/>
            </a:pPr>
            <a:r>
              <a:rPr lang="es-AR" sz="2000" smtClean="0"/>
              <a:t>RAI: Regularidad en las unidades curriculares, notificación de la terminalidad.</a:t>
            </a:r>
            <a:endParaRPr lang="es-AR" sz="1600" smtClean="0"/>
          </a:p>
        </p:txBody>
      </p:sp>
      <p:sp>
        <p:nvSpPr>
          <p:cNvPr id="5" name="Text Box 17"/>
          <p:cNvSpPr txBox="1">
            <a:spLocks noChangeArrowheads="1"/>
          </p:cNvSpPr>
          <p:nvPr/>
        </p:nvSpPr>
        <p:spPr bwMode="auto">
          <a:xfrm>
            <a:off x="611188" y="4797425"/>
            <a:ext cx="7867650" cy="1322388"/>
          </a:xfrm>
          <a:prstGeom prst="rect">
            <a:avLst/>
          </a:prstGeom>
          <a:noFill/>
          <a:ln w="9525">
            <a:noFill/>
            <a:miter lim="800000"/>
            <a:headEnd/>
            <a:tailEnd/>
          </a:ln>
        </p:spPr>
        <p:txBody>
          <a:bodyPr>
            <a:spAutoFit/>
          </a:bodyPr>
          <a:lstStyle/>
          <a:p>
            <a:pPr>
              <a:buFont typeface="Arial" pitchFamily="34" charset="0"/>
              <a:buChar char="•"/>
              <a:defRPr/>
            </a:pPr>
            <a:r>
              <a:rPr lang="es-AR" sz="2000" dirty="0">
                <a:latin typeface="+mn-lt"/>
              </a:rPr>
              <a:t>   RAM: Condición </a:t>
            </a:r>
            <a:r>
              <a:rPr lang="es-AR" sz="2000" dirty="0">
                <a:latin typeface="+mn-lt"/>
              </a:rPr>
              <a:t>de alumno regular en cada unidad </a:t>
            </a:r>
            <a:r>
              <a:rPr lang="es-AR" sz="2000" dirty="0">
                <a:latin typeface="+mn-lt"/>
              </a:rPr>
              <a:t>curricular. Escala                                 numérica y conceptual. </a:t>
            </a:r>
            <a:endParaRPr lang="es-AR" sz="2000" dirty="0">
              <a:latin typeface="+mn-lt"/>
            </a:endParaRPr>
          </a:p>
          <a:p>
            <a:pPr>
              <a:buFont typeface="Arial" pitchFamily="34" charset="0"/>
              <a:buChar char="•"/>
              <a:defRPr/>
            </a:pPr>
            <a:r>
              <a:rPr lang="es-AR" sz="2000" dirty="0">
                <a:latin typeface="+mn-lt"/>
              </a:rPr>
              <a:t>   RAI</a:t>
            </a:r>
            <a:r>
              <a:rPr lang="es-AR" sz="2000" dirty="0">
                <a:latin typeface="+mn-lt"/>
              </a:rPr>
              <a:t>: Deberá especificar plazos, documentación y actores intervinientes </a:t>
            </a:r>
            <a:r>
              <a:rPr lang="es-AR" sz="2000" dirty="0">
                <a:latin typeface="+mn-lt"/>
              </a:rPr>
              <a:t>  (</a:t>
            </a:r>
            <a:r>
              <a:rPr lang="es-AR" sz="2000" dirty="0">
                <a:latin typeface="+mn-lt"/>
              </a:rPr>
              <a:t>CD, Rector, docente, otros) para los casos de excepcionalidad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Median</Template>
  <TotalTime>336</TotalTime>
  <Words>711</Words>
  <Application>Microsoft Office PowerPoint</Application>
  <PresentationFormat>Presentación en pantalla (4:3)</PresentationFormat>
  <Paragraphs>55</Paragraphs>
  <Slides>9</Slides>
  <Notes>9</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Tw Cen MT</vt:lpstr>
      <vt:lpstr>Wingdings</vt:lpstr>
      <vt:lpstr>Wingdings 2</vt:lpstr>
      <vt:lpstr>Calibri</vt:lpstr>
      <vt:lpstr>Comic Sans MS</vt:lpstr>
      <vt:lpstr>Bookman Old Style</vt:lpstr>
      <vt:lpstr>Intermedio</vt:lpstr>
      <vt:lpstr>Reglamento Orgánico Marco (ROM) Régimen Académico MARCO (RAM)</vt:lpstr>
      <vt:lpstr>Reglamento Orgánico Marco (ROM)</vt:lpstr>
      <vt:lpstr>Régimen Académico Marco</vt:lpstr>
      <vt:lpstr>Definiciones que contemplan las normativas nacionales y provinciales</vt:lpstr>
      <vt:lpstr>Definiciones que contemplan las normativas nacionales y provinciales</vt:lpstr>
      <vt:lpstr>Relación ROM - ROI</vt:lpstr>
      <vt:lpstr>Relación ROM -ROI</vt:lpstr>
      <vt:lpstr>Relación RAM - RAI</vt:lpstr>
      <vt:lpstr>Relación RAM - RAI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Reglamento Orgánico Marco (ROM) Régimen Académico MARCO (RAM)</dc:title>
  <dc:creator>Usuario</dc:creator>
  <cp:lastModifiedBy>Escuela</cp:lastModifiedBy>
  <cp:revision>29</cp:revision>
  <dcterms:created xsi:type="dcterms:W3CDTF">2010-08-20T14:47:15Z</dcterms:created>
  <dcterms:modified xsi:type="dcterms:W3CDTF">2011-12-15T15:19:59Z</dcterms:modified>
</cp:coreProperties>
</file>