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6" r:id="rId5"/>
    <p:sldId id="259" r:id="rId6"/>
    <p:sldId id="271" r:id="rId7"/>
    <p:sldId id="260" r:id="rId8"/>
    <p:sldId id="261" r:id="rId9"/>
    <p:sldId id="262" r:id="rId10"/>
    <p:sldId id="265" r:id="rId11"/>
    <p:sldId id="263" r:id="rId12"/>
    <p:sldId id="264" r:id="rId13"/>
    <p:sldId id="267" r:id="rId14"/>
    <p:sldId id="270" r:id="rId15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46E5-4BC9-43C6-B76A-DCB9BB44D6C9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FD6830F-9017-4D6F-8125-E9E30E10A07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AEC9-A5D0-4C4C-91D2-CD8C4DFFBBB2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E18F-E9A0-4669-A6DF-41A7238D006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A471-D24C-49F6-A538-96C114303C65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B7D7-6178-4EF1-9557-4BA709CB2D3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C4CB5-35EF-4951-A6E7-524ACEE2C632}" type="datetimeFigureOut">
              <a:rPr lang="es-AR"/>
              <a:pPr/>
              <a:t>30/10/2014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4D23-459C-4B8D-8A60-75FF7A08C022}" type="slidenum">
              <a:rPr lang="es-AR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3B9D-A189-43B6-B0C4-36418F5668E8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7489-6CDE-4487-B561-F319682D79B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B1C9-CF9A-460E-8197-47C671062FA8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DEEC-92B1-49B2-B06F-B82015BCF26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2A6C-A57B-4598-8638-85470AA2C0B3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6B5B-23DE-426E-9430-CCB8ED6D4FC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1D0C-699C-44B4-A85C-F41FFBE37792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3C3C-42C8-4EEB-AD45-A12F4E5DCD1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19A7-97D0-44F9-8FCA-A28D7CBFB260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C89D-C2BB-42A0-A813-B17A05973D0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5EEB-D6D3-48E6-80AB-2D7AE879B57D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289E-FA03-46DF-B3CC-EAF15ADE0CD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C11F-4D77-4414-9468-5E10D1EC8BEB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D082-FD62-47FE-95AF-E513D5751AD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A235C-E578-4E20-BC80-7170284EBE16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EDA5-C6F7-49F4-99A9-598A08339D3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DC215D8D-8DE2-49BC-8D2F-4405C7854003}" type="datetimeFigureOut">
              <a:rPr lang="es-AR"/>
              <a:pPr>
                <a:defRPr/>
              </a:pPr>
              <a:t>30/10/2014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12B2819-E5F5-405F-ABD4-6DE9BBEF97B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70" r:id="rId8"/>
    <p:sldLayoutId id="2147483771" r:id="rId9"/>
    <p:sldLayoutId id="2147483761" r:id="rId10"/>
    <p:sldLayoutId id="2147483760" r:id="rId11"/>
    <p:sldLayoutId id="214748376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r>
              <a:rPr lang="es-AR" sz="3200" smtClean="0"/>
              <a:t/>
            </a:r>
            <a:br>
              <a:rPr lang="es-AR" sz="3200" smtClean="0"/>
            </a:br>
            <a:r>
              <a:rPr lang="es-AR" sz="3200" smtClean="0"/>
              <a:t>La Unión de Asambleas Ciudadanas del Chubut</a:t>
            </a:r>
            <a:br>
              <a:rPr lang="es-AR" sz="3200" smtClean="0"/>
            </a:br>
            <a:r>
              <a:rPr lang="es-AR" sz="3200" smtClean="0"/>
              <a:t>TOMO LA INICIATIVA</a:t>
            </a: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r>
              <a:rPr lang="es-AR" smtClean="0"/>
              <a:t>Acerca de como abordar didácticamente el video-documental : algunos criterios  y reflexiones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986338"/>
            <a:ext cx="15890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4986338"/>
            <a:ext cx="16383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991100"/>
            <a:ext cx="1633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4986338"/>
            <a:ext cx="16335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0463" y="4986338"/>
            <a:ext cx="16335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4991100"/>
            <a:ext cx="16335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836613"/>
            <a:ext cx="2857500" cy="2160587"/>
          </a:xfrm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836613"/>
            <a:ext cx="40322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068638"/>
            <a:ext cx="2476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936875"/>
            <a:ext cx="40322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7950" y="4249738"/>
            <a:ext cx="4038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Propuesta de 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AR" sz="2200" smtClean="0"/>
              <a:t>Leer el proyecto de ley que se presenta en vistas a   dramatizar la sesión de un parlamento imaginario en el que se decidirá   si se  aprueba la  ley o no .</a:t>
            </a:r>
          </a:p>
          <a:p>
            <a:pPr>
              <a:lnSpc>
                <a:spcPct val="80000"/>
              </a:lnSpc>
            </a:pPr>
            <a:r>
              <a:rPr lang="es-AR" sz="2200" smtClean="0"/>
              <a:t>1)	Basándonos en los  fundamentos que acompañar la propuesta elaborar para cada  argumento  en el que se propone la prohibición   uno que avale la misma </a:t>
            </a:r>
          </a:p>
          <a:p>
            <a:pPr>
              <a:lnSpc>
                <a:spcPct val="80000"/>
              </a:lnSpc>
            </a:pPr>
            <a:r>
              <a:rPr lang="es-AR" sz="2200" smtClean="0"/>
              <a:t>2)	Trabajar con recortes de diarios de los sucesos de los últimos meses</a:t>
            </a:r>
          </a:p>
          <a:p>
            <a:pPr>
              <a:lnSpc>
                <a:spcPct val="80000"/>
              </a:lnSpc>
            </a:pPr>
            <a:r>
              <a:rPr lang="es-AR" sz="2200" smtClean="0"/>
              <a:t>3) Realizar el juego de simulación.</a:t>
            </a:r>
          </a:p>
          <a:p>
            <a:pPr>
              <a:lnSpc>
                <a:spcPct val="80000"/>
              </a:lnSpc>
            </a:pPr>
            <a:endParaRPr lang="es-A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908050"/>
            <a:ext cx="5976937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765175"/>
            <a:ext cx="2466975" cy="2376488"/>
          </a:xfr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908050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213100"/>
            <a:ext cx="2857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789363"/>
            <a:ext cx="3067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981075"/>
            <a:ext cx="23034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/>
              <a:t>TITULARES SI A LA MINERIA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 smtClean="0"/>
              <a:t>El </a:t>
            </a:r>
            <a:r>
              <a:rPr lang="es-AR" sz="1400" dirty="0" err="1" smtClean="0"/>
              <a:t>Patagonico</a:t>
            </a:r>
            <a:r>
              <a:rPr lang="es-AR" sz="1400" dirty="0" smtClean="0"/>
              <a:t> :Intendentes </a:t>
            </a:r>
            <a:r>
              <a:rPr lang="es-AR" sz="1400" dirty="0"/>
              <a:t>y jefes comunales firmaron un documento a favor de la “minería responsable” </a:t>
            </a:r>
            <a:r>
              <a:rPr lang="es-AR" sz="1400" dirty="0" smtClean="0"/>
              <a:t>Elaboraron </a:t>
            </a:r>
            <a:r>
              <a:rPr lang="es-AR" sz="1400" dirty="0"/>
              <a:t>el primer documento oficial a favor de la minería - Crónica Digital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El </a:t>
            </a:r>
            <a:r>
              <a:rPr lang="es-AR" sz="1400" dirty="0" err="1"/>
              <a:t>Patagonico</a:t>
            </a:r>
            <a:endParaRPr lang="es-AR" sz="1400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 smtClean="0"/>
              <a:t>Hoy </a:t>
            </a:r>
            <a:r>
              <a:rPr lang="es-AR" sz="1400" dirty="0"/>
              <a:t>Comodoro será sede de un encuentro de apoyo a la minería </a:t>
            </a:r>
            <a:r>
              <a:rPr lang="es-AR" sz="1400" dirty="0" smtClean="0"/>
              <a:t>-</a:t>
            </a: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 smtClean="0"/>
              <a:t>Avanza </a:t>
            </a:r>
            <a:r>
              <a:rPr lang="es-AR" sz="1400" dirty="0"/>
              <a:t>un proyecto para promover inversiones mineras en Chubut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El Cronista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Al respecto, Di </a:t>
            </a:r>
            <a:r>
              <a:rPr lang="es-AR" sz="1400" dirty="0" err="1"/>
              <a:t>Pierro</a:t>
            </a:r>
            <a:r>
              <a:rPr lang="es-AR" sz="1400" dirty="0"/>
              <a:t> señaló que "lo que planteamos es dar un debate por la minería y avanzar en el marco regulatorio, que quedó pendiente desde ...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“La zonificación minera no es carta abierta a la explotación”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 smtClean="0"/>
              <a:t>El </a:t>
            </a:r>
            <a:r>
              <a:rPr lang="es-AR" sz="1400" dirty="0" err="1"/>
              <a:t>Patagonico</a:t>
            </a: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El presidente de la Cámara de Proveedores Mineros de Chubut, Gerardo </a:t>
            </a:r>
            <a:r>
              <a:rPr lang="es-AR" sz="1400" dirty="0" err="1"/>
              <a:t>Cladera</a:t>
            </a:r>
            <a:r>
              <a:rPr lang="es-AR" sz="1400" dirty="0"/>
              <a:t>, ... </a:t>
            </a:r>
            <a:r>
              <a:rPr lang="es-AR" sz="1400" dirty="0" err="1"/>
              <a:t>Cladera</a:t>
            </a:r>
            <a:r>
              <a:rPr lang="es-AR" sz="1400" dirty="0"/>
              <a:t> valoró el proyecto de zonificación minera </a:t>
            </a:r>
            <a:r>
              <a:rPr lang="es-AR" sz="1400" dirty="0" smtClean="0"/>
              <a:t>presentado.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Ambito.com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Con escándalo en Legislatura y escraches, frenan ley minera en Chubut -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AR" sz="1400" dirty="0"/>
              <a:t> 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AR" sz="14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es-A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>
          <a:xfrm>
            <a:off x="1187450" y="692150"/>
            <a:ext cx="6964363" cy="1201738"/>
          </a:xfrm>
        </p:spPr>
        <p:txBody>
          <a:bodyPr/>
          <a:lstStyle/>
          <a:p>
            <a:r>
              <a:rPr lang="es-AR" sz="2800" smtClean="0"/>
              <a:t>PROBLEMÁTICA DE  EDUCACION AMBIENTAL</a:t>
            </a:r>
            <a:br>
              <a:rPr lang="es-AR" sz="2800" smtClean="0"/>
            </a:br>
            <a:r>
              <a:rPr lang="es-AR" sz="2800" smtClean="0"/>
              <a:t>Y DE CONSTRUCCCIÓN DE CIUDADANÍA</a:t>
            </a:r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Brush Script MT" pitchFamily="66" charset="0"/>
              <a:buNone/>
            </a:pPr>
            <a:r>
              <a:rPr lang="es-AR" b="1" smtClean="0"/>
              <a:t>Ambiente</a:t>
            </a:r>
            <a:r>
              <a:rPr lang="es-AR" smtClean="0"/>
              <a:t> </a:t>
            </a:r>
          </a:p>
          <a:p>
            <a:pPr marL="0" indent="0">
              <a:buFont typeface="Brush Script MT" pitchFamily="66" charset="0"/>
              <a:buNone/>
            </a:pPr>
            <a:r>
              <a:rPr lang="es-AR" smtClean="0"/>
              <a:t>“Todo” lo que nos rodea, incluyendo no sólo problemas vinculados al aprovechamiento y valoración de la naturaleza, sino también otras problemáticas sociales,  cobrando relevancia  el análisis de las causas sociales, culturales, económicas, políticas e históricas .</a:t>
            </a:r>
          </a:p>
          <a:p>
            <a:pPr marL="0" indent="0">
              <a:buFont typeface="Brush Script MT" pitchFamily="66" charset="0"/>
              <a:buNone/>
            </a:pPr>
            <a:endParaRPr lang="es-AR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5516563"/>
            <a:ext cx="17557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5526088"/>
            <a:ext cx="16335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325" y="5526088"/>
            <a:ext cx="16335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863" y="5526088"/>
            <a:ext cx="16335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5516563"/>
            <a:ext cx="16335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5526088"/>
            <a:ext cx="16335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/>
              <a:t>Algunas preguntas orientadores del análisis </a:t>
            </a:r>
            <a:endParaRPr lang="es-AR" dirty="0"/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mtClean="0"/>
              <a:t>¿Qué  provincia queremos? ¿Cómo pensamos el desarrollo? </a:t>
            </a:r>
          </a:p>
          <a:p>
            <a:r>
              <a:rPr lang="es-AR" smtClean="0"/>
              <a:t>¿Quiénes definen el futuro de la provincia?</a:t>
            </a:r>
          </a:p>
          <a:p>
            <a:r>
              <a:rPr lang="es-AR" smtClean="0"/>
              <a:t>¿Qué dice la legislación vigente?</a:t>
            </a:r>
          </a:p>
          <a:p>
            <a:r>
              <a:rPr lang="es-AR" smtClean="0"/>
              <a:t>¿Qué casos  existen en el país, en el mundo? </a:t>
            </a:r>
          </a:p>
          <a:p>
            <a:r>
              <a:rPr lang="es-AR" smtClean="0"/>
              <a:t>¿Que movimientos y organizaciones  han luchado por el “No a la mega minería”?</a:t>
            </a:r>
          </a:p>
          <a:p>
            <a:endParaRPr lang="es-AR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0463" y="4956175"/>
            <a:ext cx="1633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4986338"/>
            <a:ext cx="16335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2552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52813" y="820738"/>
            <a:ext cx="3927475" cy="2247900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048000"/>
            <a:ext cx="25431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3288" y="3048000"/>
            <a:ext cx="40084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Hechos  y derechos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es-AR" sz="2800" smtClean="0"/>
              <a:t>Acontecimientos :</a:t>
            </a:r>
          </a:p>
          <a:p>
            <a:pPr>
              <a:lnSpc>
                <a:spcPct val="90000"/>
              </a:lnSpc>
              <a:buFont typeface="Brush Script MT" pitchFamily="66" charset="0"/>
              <a:buNone/>
            </a:pPr>
            <a:r>
              <a:rPr lang="es-AR" sz="2800" smtClean="0"/>
              <a:t>   Proyectos de mega minería y  lucha  de asambleas  ciudadanas  en este caso  utilizando un mecanismo constitucional : iniciativa popular.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4986338"/>
            <a:ext cx="16335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4941888"/>
            <a:ext cx="14128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DERECHOS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AR" sz="2000" smtClean="0"/>
              <a:t>Proyecto de ley para establecer parámetros de sustentabilidad ambiental en las explotaciones mineras</a:t>
            </a:r>
          </a:p>
          <a:p>
            <a:pPr>
              <a:lnSpc>
                <a:spcPct val="90000"/>
              </a:lnSpc>
            </a:pPr>
            <a:r>
              <a:rPr lang="es-AR" sz="2000" smtClean="0"/>
              <a:t>Constitución Nacional -artículo 41.</a:t>
            </a:r>
          </a:p>
          <a:p>
            <a:pPr>
              <a:lnSpc>
                <a:spcPct val="90000"/>
              </a:lnSpc>
            </a:pPr>
            <a:r>
              <a:rPr lang="es-AR" sz="2000" smtClean="0"/>
              <a:t>Ley N° 25.675 (Ley General del Ambiente)</a:t>
            </a:r>
          </a:p>
          <a:p>
            <a:pPr>
              <a:lnSpc>
                <a:spcPct val="90000"/>
              </a:lnSpc>
            </a:pPr>
            <a:r>
              <a:rPr lang="es-AR" sz="2000" smtClean="0"/>
              <a:t>Ley 26.639 de Presupuestos Mínimos para la Preservación de los Glaciares y del Ambiente Peri glacial </a:t>
            </a:r>
          </a:p>
          <a:p>
            <a:pPr>
              <a:lnSpc>
                <a:spcPct val="90000"/>
              </a:lnSpc>
            </a:pPr>
            <a:endParaRPr lang="es-AR" sz="2000" smtClean="0"/>
          </a:p>
          <a:p>
            <a:endParaRPr lang="es-E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Derechos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200" u="sng" smtClean="0"/>
              <a:t>La iniciativa popular </a:t>
            </a:r>
            <a:r>
              <a:rPr lang="es-AR" sz="2200" smtClean="0"/>
              <a:t>otorga a cualquier ciudadano el derecho de presentar proyectos de ley ante el Congreso.</a:t>
            </a:r>
          </a:p>
          <a:p>
            <a:r>
              <a:rPr lang="es-AR" sz="2200" u="sng" smtClean="0"/>
              <a:t>La consulta popular</a:t>
            </a:r>
            <a:r>
              <a:rPr lang="es-AR" sz="2200" smtClean="0"/>
              <a:t>,  debe ser convocada por el propio Congreso o por el Poder Ejecutivo Nacional, que consultan a la sociedad sobre una determinada ley o política (en esos casos se denomina </a:t>
            </a:r>
            <a:r>
              <a:rPr lang="es-AR" sz="2200" u="sng" smtClean="0"/>
              <a:t>referéndum</a:t>
            </a:r>
            <a:r>
              <a:rPr lang="es-AR" sz="2200" smtClean="0"/>
              <a:t>) o bien sobre cuestiones de Estado excepcionales (conocido como </a:t>
            </a:r>
            <a:r>
              <a:rPr lang="es-AR" sz="2200" u="sng" smtClean="0"/>
              <a:t>plebiscito</a:t>
            </a:r>
            <a:r>
              <a:rPr lang="es-AR" sz="2200" smtClean="0"/>
              <a:t>.)</a:t>
            </a:r>
          </a:p>
          <a:p>
            <a:endParaRPr lang="es-AR" sz="220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525" y="4724400"/>
            <a:ext cx="16335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767263"/>
            <a:ext cx="16335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Lo cercano y lo lejano </a:t>
            </a:r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mtClean="0"/>
              <a:t>Esquel, Andalgalá, Jáchal, Calingasta, Ingeniero Jacobacci, Valle de Uco, Uspallata, Tinogasta, Abra Pampa, Tilcara, Loncopué,  Chilecito, Famatina, Córdoba.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149725"/>
            <a:ext cx="1633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149725"/>
            <a:ext cx="1633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149725"/>
            <a:ext cx="16335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/>
              <a:t>Luchadores : corazones valientes </a:t>
            </a:r>
            <a:endParaRPr lang="es-AR" dirty="0"/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3600" smtClean="0"/>
              <a:t>El movimiento de asambleístas, las marchas</a:t>
            </a:r>
          </a:p>
          <a:p>
            <a:r>
              <a:rPr lang="es-AR" smtClean="0"/>
              <a:t>Existen múltiples denuncias por parte de los vecinos agrupados en diferentes organizaciones y asambleas que solicitan ser protegidos y amparados social y políticamente en el país y en el mundo.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0" y="5157788"/>
            <a:ext cx="24447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5157788"/>
            <a:ext cx="259238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157788"/>
            <a:ext cx="21605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157788"/>
            <a:ext cx="2016126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292</TotalTime>
  <Words>503</Words>
  <Application>Microsoft Office PowerPoint</Application>
  <PresentationFormat>Presentación en pantalla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Franklin Gothic Book</vt:lpstr>
      <vt:lpstr>Arial</vt:lpstr>
      <vt:lpstr>Constantia</vt:lpstr>
      <vt:lpstr>Brush Script MT</vt:lpstr>
      <vt:lpstr>Calibri</vt:lpstr>
      <vt:lpstr>Rage Italic</vt:lpstr>
      <vt:lpstr>Chincheta</vt:lpstr>
      <vt:lpstr>Chincheta</vt:lpstr>
      <vt:lpstr>Chincheta</vt:lpstr>
      <vt:lpstr>Chincheta</vt:lpstr>
      <vt:lpstr> La Unión de Asambleas Ciudadanas del Chubut TOMO LA INICIATIVA</vt:lpstr>
      <vt:lpstr>PROBLEMÁTICA DE  EDUCACION AMBIENTAL Y DE CONSTRUCCCIÓN DE CIUDADANÍA</vt:lpstr>
      <vt:lpstr>Algunas preguntas orientadores del análisis </vt:lpstr>
      <vt:lpstr>Diapositiva 4</vt:lpstr>
      <vt:lpstr>Hechos  y derechos </vt:lpstr>
      <vt:lpstr>DERECHOS</vt:lpstr>
      <vt:lpstr>Derechos ciudadanos</vt:lpstr>
      <vt:lpstr>Lo cercano y lo lejano </vt:lpstr>
      <vt:lpstr>Luchadores : corazones valientes </vt:lpstr>
      <vt:lpstr>Diapositiva 10</vt:lpstr>
      <vt:lpstr>Propuesta de actividad</vt:lpstr>
      <vt:lpstr>Diapositiva 12</vt:lpstr>
      <vt:lpstr>Diapositiva 13</vt:lpstr>
      <vt:lpstr>TITULARES SI A LA MINERIA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DOCUMENTAL  La Unión de Asambleas Ciudadanas del Chubut, TOMO LA INICIATIVA</dc:title>
  <dc:creator>Usuario</dc:creator>
  <cp:lastModifiedBy>Windows</cp:lastModifiedBy>
  <cp:revision>10</cp:revision>
  <dcterms:created xsi:type="dcterms:W3CDTF">2014-10-30T11:13:09Z</dcterms:created>
  <dcterms:modified xsi:type="dcterms:W3CDTF">2014-10-30T16:47:49Z</dcterms:modified>
</cp:coreProperties>
</file>